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16"/>
  </p:notesMasterIdLst>
  <p:handoutMasterIdLst>
    <p:handoutMasterId r:id="rId17"/>
  </p:handoutMasterIdLst>
  <p:sldIdLst>
    <p:sldId id="257" r:id="rId5"/>
    <p:sldId id="274" r:id="rId6"/>
    <p:sldId id="269" r:id="rId7"/>
    <p:sldId id="270" r:id="rId8"/>
    <p:sldId id="266" r:id="rId9"/>
    <p:sldId id="273" r:id="rId10"/>
    <p:sldId id="271" r:id="rId11"/>
    <p:sldId id="258" r:id="rId12"/>
    <p:sldId id="275" r:id="rId13"/>
    <p:sldId id="268" r:id="rId14"/>
    <p:sldId id="27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87949" autoAdjust="0"/>
  </p:normalViewPr>
  <p:slideViewPr>
    <p:cSldViewPr snapToGrid="0" showGuides="1">
      <p:cViewPr varScale="1">
        <p:scale>
          <a:sx n="62" d="100"/>
          <a:sy n="62" d="100"/>
        </p:scale>
        <p:origin x="60" y="62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cap="all" spc="150" baseline="0">
                <a:solidFill>
                  <a:schemeClr val="tx1">
                    <a:lumMod val="50000"/>
                    <a:lumOff val="50000"/>
                  </a:schemeClr>
                </a:solidFill>
                <a:latin typeface="+mn-lt"/>
                <a:ea typeface="+mn-ea"/>
                <a:cs typeface="+mn-cs"/>
              </a:defRPr>
            </a:pPr>
            <a:r>
              <a:rPr lang="en-IN"/>
              <a:t>Statistics here</a:t>
            </a:r>
          </a:p>
        </c:rich>
      </c:tx>
      <c:overlay val="0"/>
      <c:spPr>
        <a:noFill/>
        <a:ln>
          <a:noFill/>
        </a:ln>
        <a:effectLst/>
      </c:spPr>
      <c:txPr>
        <a:bodyPr rot="0" spcFirstLastPara="1" vertOverflow="ellipsis" vert="horz" wrap="square" anchor="ctr" anchorCtr="1"/>
        <a:lstStyle/>
        <a:p>
          <a:pPr>
            <a:defRPr sz="2200" b="1" i="0" u="none" strike="noStrike" kern="1200" cap="all" spc="150" baseline="0">
              <a:solidFill>
                <a:schemeClr val="tx1">
                  <a:lumMod val="50000"/>
                  <a:lumOff val="50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pattFill prst="narHorz">
              <a:fgClr>
                <a:schemeClr val="accent1"/>
              </a:fgClr>
              <a:bgClr>
                <a:schemeClr val="accent1">
                  <a:lumMod val="20000"/>
                  <a:lumOff val="80000"/>
                </a:schemeClr>
              </a:bgClr>
            </a:pattFill>
            <a:ln>
              <a:noFill/>
            </a:ln>
            <a:effectLst>
              <a:innerShdw blurRad="114300">
                <a:schemeClr val="accent1"/>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9EC9-4D45-A079-9DF887D3CF8F}"/>
            </c:ext>
          </c:extLst>
        </c:ser>
        <c:ser>
          <c:idx val="1"/>
          <c:order val="1"/>
          <c:tx>
            <c:strRef>
              <c:f>Sheet1!$C$1</c:f>
              <c:strCache>
                <c:ptCount val="1"/>
                <c:pt idx="0">
                  <c:v>Series 2</c:v>
                </c:pt>
              </c:strCache>
            </c:strRef>
          </c:tx>
          <c:spPr>
            <a:pattFill prst="narHorz">
              <a:fgClr>
                <a:schemeClr val="accent2"/>
              </a:fgClr>
              <a:bgClr>
                <a:schemeClr val="accent2">
                  <a:lumMod val="20000"/>
                  <a:lumOff val="80000"/>
                </a:schemeClr>
              </a:bgClr>
            </a:pattFill>
            <a:ln>
              <a:noFill/>
            </a:ln>
            <a:effectLst>
              <a:innerShdw blurRad="114300">
                <a:schemeClr val="accent2"/>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9EC9-4D45-A079-9DF887D3CF8F}"/>
            </c:ext>
          </c:extLst>
        </c:ser>
        <c:ser>
          <c:idx val="2"/>
          <c:order val="2"/>
          <c:tx>
            <c:strRef>
              <c:f>Sheet1!$D$1</c:f>
              <c:strCache>
                <c:ptCount val="1"/>
                <c:pt idx="0">
                  <c:v>Series 3</c:v>
                </c:pt>
              </c:strCache>
            </c:strRef>
          </c:tx>
          <c:spPr>
            <a:pattFill prst="narHorz">
              <a:fgClr>
                <a:schemeClr val="accent3"/>
              </a:fgClr>
              <a:bgClr>
                <a:schemeClr val="accent3">
                  <a:lumMod val="20000"/>
                  <a:lumOff val="80000"/>
                </a:schemeClr>
              </a:bgClr>
            </a:pattFill>
            <a:ln>
              <a:noFill/>
            </a:ln>
            <a:effectLst>
              <a:innerShdw blurRad="114300">
                <a:schemeClr val="accent3"/>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9EC9-4D45-A079-9DF887D3CF8F}"/>
            </c:ext>
          </c:extLst>
        </c:ser>
        <c:dLbls>
          <c:dLblPos val="outEnd"/>
          <c:showLegendKey val="0"/>
          <c:showVal val="1"/>
          <c:showCatName val="0"/>
          <c:showSerName val="0"/>
          <c:showPercent val="0"/>
          <c:showBubbleSize val="0"/>
        </c:dLbls>
        <c:gapWidth val="164"/>
        <c:overlap val="-22"/>
        <c:axId val="562004432"/>
        <c:axId val="562004112"/>
      </c:barChart>
      <c:catAx>
        <c:axId val="562004432"/>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62004112"/>
        <c:crosses val="autoZero"/>
        <c:auto val="1"/>
        <c:lblAlgn val="ctr"/>
        <c:lblOffset val="100"/>
        <c:noMultiLvlLbl val="0"/>
      </c:catAx>
      <c:valAx>
        <c:axId val="56200411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6200443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15.png"/></Relationships>
</file>

<file path=ppt/drawings/drawing1.xml><?xml version="1.0" encoding="utf-8"?>
<c:userShapes xmlns:c="http://schemas.openxmlformats.org/drawingml/2006/chart">
  <cdr:relSizeAnchor xmlns:cdr="http://schemas.openxmlformats.org/drawingml/2006/chartDrawing">
    <cdr:from>
      <cdr:x>0</cdr:x>
      <cdr:y>0</cdr:y>
    </cdr:from>
    <cdr:to>
      <cdr:x>1</cdr:x>
      <cdr:y>1</cdr:y>
    </cdr:to>
    <cdr:pic>
      <cdr:nvPicPr>
        <cdr:cNvPr id="2" name="chart">
          <a:extLst xmlns:a="http://schemas.openxmlformats.org/drawingml/2006/main">
            <a:ext uri="{FF2B5EF4-FFF2-40B4-BE49-F238E27FC236}">
              <a16:creationId xmlns:a16="http://schemas.microsoft.com/office/drawing/2014/main" id="{F39F2262-4946-4DA4-B1FD-92EFA67B596E}"/>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6400677" cy="4071125"/>
        </a:xfrm>
        <a:prstGeom xmlns:a="http://schemas.openxmlformats.org/drawingml/2006/main" prst="rect">
          <a:avLst/>
        </a:prstGeom>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12/4/2019</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12/4/2019</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2985530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10</a:t>
            </a:fld>
            <a:endParaRPr lang="en-US"/>
          </a:p>
        </p:txBody>
      </p:sp>
    </p:spTree>
    <p:extLst>
      <p:ext uri="{BB962C8B-B14F-4D97-AF65-F5344CB8AC3E}">
        <p14:creationId xmlns:p14="http://schemas.microsoft.com/office/powerpoint/2010/main" val="2243169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11</a:t>
            </a:fld>
            <a:endParaRPr lang="en-US"/>
          </a:p>
        </p:txBody>
      </p:sp>
    </p:spTree>
    <p:extLst>
      <p:ext uri="{BB962C8B-B14F-4D97-AF65-F5344CB8AC3E}">
        <p14:creationId xmlns:p14="http://schemas.microsoft.com/office/powerpoint/2010/main" val="1631156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a:t>
            </a:fld>
            <a:endParaRPr lang="en-US"/>
          </a:p>
        </p:txBody>
      </p:sp>
    </p:spTree>
    <p:extLst>
      <p:ext uri="{BB962C8B-B14F-4D97-AF65-F5344CB8AC3E}">
        <p14:creationId xmlns:p14="http://schemas.microsoft.com/office/powerpoint/2010/main" val="179059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3</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4</a:t>
            </a:fld>
            <a:endParaRPr lang="en-US"/>
          </a:p>
        </p:txBody>
      </p:sp>
    </p:spTree>
    <p:extLst>
      <p:ext uri="{BB962C8B-B14F-4D97-AF65-F5344CB8AC3E}">
        <p14:creationId xmlns:p14="http://schemas.microsoft.com/office/powerpoint/2010/main" val="3328078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5</a:t>
            </a:fld>
            <a:endParaRPr lang="en-US" noProof="0" dirty="0"/>
          </a:p>
        </p:txBody>
      </p:sp>
    </p:spTree>
    <p:extLst>
      <p:ext uri="{BB962C8B-B14F-4D97-AF65-F5344CB8AC3E}">
        <p14:creationId xmlns:p14="http://schemas.microsoft.com/office/powerpoint/2010/main" val="2395719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6</a:t>
            </a:fld>
            <a:endParaRPr lang="en-US"/>
          </a:p>
        </p:txBody>
      </p:sp>
    </p:spTree>
    <p:extLst>
      <p:ext uri="{BB962C8B-B14F-4D97-AF65-F5344CB8AC3E}">
        <p14:creationId xmlns:p14="http://schemas.microsoft.com/office/powerpoint/2010/main" val="40922407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7</a:t>
            </a:fld>
            <a:endParaRPr lang="en-US"/>
          </a:p>
        </p:txBody>
      </p:sp>
    </p:spTree>
    <p:extLst>
      <p:ext uri="{BB962C8B-B14F-4D97-AF65-F5344CB8AC3E}">
        <p14:creationId xmlns:p14="http://schemas.microsoft.com/office/powerpoint/2010/main" val="3880404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8</a:t>
            </a:fld>
            <a:endParaRPr lang="en-US"/>
          </a:p>
        </p:txBody>
      </p:sp>
    </p:spTree>
    <p:extLst>
      <p:ext uri="{BB962C8B-B14F-4D97-AF65-F5344CB8AC3E}">
        <p14:creationId xmlns:p14="http://schemas.microsoft.com/office/powerpoint/2010/main" val="3179795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9</a:t>
            </a:fld>
            <a:endParaRPr lang="en-US"/>
          </a:p>
        </p:txBody>
      </p:sp>
    </p:spTree>
    <p:extLst>
      <p:ext uri="{BB962C8B-B14F-4D97-AF65-F5344CB8AC3E}">
        <p14:creationId xmlns:p14="http://schemas.microsoft.com/office/powerpoint/2010/main" val="4057122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dirty="0"/>
              <a:t>Click icon to add picture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025310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12/4/2019</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sv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hyperlink" Target="http://www.contoso.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EF7BD-FE81-4B20-8DC5-0B3EB736F9F8}"/>
              </a:ext>
            </a:extLst>
          </p:cNvPr>
          <p:cNvSpPr>
            <a:spLocks noGrp="1"/>
          </p:cNvSpPr>
          <p:nvPr>
            <p:ph type="ctrTitle"/>
          </p:nvPr>
        </p:nvSpPr>
        <p:spPr/>
        <p:txBody>
          <a:bodyPr/>
          <a:lstStyle/>
          <a:p>
            <a:r>
              <a:rPr lang="en-US" dirty="0"/>
              <a:t>TRAFFIC COLLISIONS IN </a:t>
            </a:r>
            <a:r>
              <a:rPr lang="en-US" dirty="0" err="1"/>
              <a:t>nyc</a:t>
            </a:r>
            <a:endParaRPr lang="en-US" dirty="0"/>
          </a:p>
        </p:txBody>
      </p:sp>
      <p:sp>
        <p:nvSpPr>
          <p:cNvPr id="3" name="Subtitle 2">
            <a:extLst>
              <a:ext uri="{FF2B5EF4-FFF2-40B4-BE49-F238E27FC236}">
                <a16:creationId xmlns:a16="http://schemas.microsoft.com/office/drawing/2014/main" id="{1AFF0EFE-C50F-44EB-8978-B97795477C9E}"/>
              </a:ext>
            </a:extLst>
          </p:cNvPr>
          <p:cNvSpPr>
            <a:spLocks noGrp="1"/>
          </p:cNvSpPr>
          <p:nvPr>
            <p:ph type="subTitle" idx="1"/>
          </p:nvPr>
        </p:nvSpPr>
        <p:spPr/>
        <p:txBody>
          <a:bodyPr/>
          <a:lstStyle/>
          <a:p>
            <a:r>
              <a:rPr lang="en-US" dirty="0"/>
              <a:t>Columbia Data Analytics Bootcamp 2019</a:t>
            </a:r>
          </a:p>
        </p:txBody>
      </p:sp>
      <p:pic>
        <p:nvPicPr>
          <p:cNvPr id="10" name="Picture Placeholder 9" descr="cityscape&#10;">
            <a:extLst>
              <a:ext uri="{FF2B5EF4-FFF2-40B4-BE49-F238E27FC236}">
                <a16:creationId xmlns:a16="http://schemas.microsoft.com/office/drawing/2014/main" id="{CF143FEA-6E93-4548-8A9B-318F437CD887}"/>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737989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6960426-AAA6-4126-93AF-30F7DEE010A4}"/>
              </a:ext>
            </a:extLst>
          </p:cNvPr>
          <p:cNvSpPr>
            <a:spLocks noGrp="1"/>
          </p:cNvSpPr>
          <p:nvPr>
            <p:ph type="body" idx="1"/>
          </p:nvPr>
        </p:nvSpPr>
        <p:spPr>
          <a:xfrm>
            <a:off x="2139388" y="691978"/>
            <a:ext cx="7900525" cy="1227314"/>
          </a:xfrm>
        </p:spPr>
        <p:txBody>
          <a:bodyPr/>
          <a:lstStyle/>
          <a:p>
            <a:r>
              <a:rPr lang="en-US" sz="3200" dirty="0"/>
              <a:t>NYC Motor Vehicle Collision Report</a:t>
            </a:r>
          </a:p>
          <a:p>
            <a:r>
              <a:rPr lang="en-US" dirty="0">
                <a:solidFill>
                  <a:srgbClr val="FF0000"/>
                </a:solidFill>
              </a:rPr>
              <a:t>Live link is needed here</a:t>
            </a:r>
          </a:p>
        </p:txBody>
      </p:sp>
      <p:pic>
        <p:nvPicPr>
          <p:cNvPr id="11" name="Picture Placeholder 10" descr="city skyline">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a:lstStyle/>
          <a:p>
            <a:fld id="{9EC71654-96A5-4280-94F3-931C61A9F92C}" type="slidenum">
              <a:rPr lang="en-US" smtClean="0"/>
              <a:pPr/>
              <a:t>10</a:t>
            </a:fld>
            <a:endParaRPr lang="en-US" dirty="0"/>
          </a:p>
        </p:txBody>
      </p:sp>
    </p:spTree>
    <p:extLst>
      <p:ext uri="{BB962C8B-B14F-4D97-AF65-F5344CB8AC3E}">
        <p14:creationId xmlns:p14="http://schemas.microsoft.com/office/powerpoint/2010/main" val="3187533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p:txBody>
          <a:bodyPr/>
          <a:lstStyle/>
          <a:p>
            <a:r>
              <a:rPr lang="en-US" dirty="0">
                <a:highlight>
                  <a:srgbClr val="FFFF00"/>
                </a:highlight>
              </a:rPr>
              <a:t>Open for use if we want it</a:t>
            </a:r>
          </a:p>
        </p:txBody>
      </p:sp>
      <p:sp>
        <p:nvSpPr>
          <p:cNvPr id="5" name="Content Placeholder 4">
            <a:extLst>
              <a:ext uri="{FF2B5EF4-FFF2-40B4-BE49-F238E27FC236}">
                <a16:creationId xmlns:a16="http://schemas.microsoft.com/office/drawing/2014/main" id="{93A6F33C-3AFE-474E-AC15-C00F368C3C6A}"/>
              </a:ext>
            </a:extLst>
          </p:cNvPr>
          <p:cNvSpPr>
            <a:spLocks noGrp="1"/>
          </p:cNvSpPr>
          <p:nvPr>
            <p:ph idx="15"/>
          </p:nvPr>
        </p:nvSpPr>
        <p:spPr/>
        <p:txBody>
          <a:bodyPr/>
          <a:lstStyle/>
          <a:p>
            <a:r>
              <a:rPr lang="en-US" dirty="0"/>
              <a:t>Topic 01 comes here</a:t>
            </a:r>
          </a:p>
        </p:txBody>
      </p:sp>
      <p:pic>
        <p:nvPicPr>
          <p:cNvPr id="29" name="Picture Placeholder 28" descr="Pencil">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sp>
        <p:nvSpPr>
          <p:cNvPr id="3" name="Content Placeholder 2">
            <a:extLst>
              <a:ext uri="{FF2B5EF4-FFF2-40B4-BE49-F238E27FC236}">
                <a16:creationId xmlns:a16="http://schemas.microsoft.com/office/drawing/2014/main" id="{65015163-D5FD-4849-978B-77883FAF7928}"/>
              </a:ext>
            </a:extLst>
          </p:cNvPr>
          <p:cNvSpPr>
            <a:spLocks noGrp="1"/>
          </p:cNvSpPr>
          <p:nvPr>
            <p:ph idx="1"/>
          </p:nvPr>
        </p:nvSpPr>
        <p:spPr/>
        <p:txBody>
          <a:bodyPr/>
          <a:lstStyle/>
          <a:p>
            <a:r>
              <a:rPr lang="en-US" sz="1600" dirty="0"/>
              <a:t>Lorem ipsum dolor sit amet, consectetuer adipiscing elit. Maecenas porttitor congue massa. Fusce posuere, magna sed pulvinar ultricies, purus lectus malesuada libero, sit amet commodo magna eros quis urna.</a:t>
            </a:r>
          </a:p>
          <a:p>
            <a:r>
              <a:rPr lang="en-US" sz="1600" dirty="0"/>
              <a:t>Nunc viverra imperdiet enim. Fusce est. Vivamus a tellus.</a:t>
            </a:r>
          </a:p>
          <a:p>
            <a:r>
              <a:rPr lang="en-US" sz="1600" dirty="0"/>
              <a:t>Pellentesque habitant morbi tristique senectus et netus et males</a:t>
            </a:r>
          </a:p>
          <a:p>
            <a:r>
              <a:rPr lang="en-US" sz="1600" dirty="0"/>
              <a:t>Pellentesque habitant morbi tristique senectus et netus et malesuada fames ac</a:t>
            </a:r>
          </a:p>
        </p:txBody>
      </p:sp>
      <p:sp>
        <p:nvSpPr>
          <p:cNvPr id="8" name="Content Placeholder 7">
            <a:extLst>
              <a:ext uri="{FF2B5EF4-FFF2-40B4-BE49-F238E27FC236}">
                <a16:creationId xmlns:a16="http://schemas.microsoft.com/office/drawing/2014/main" id="{C8438480-8B6F-44E5-A602-6240C1B85FB3}"/>
              </a:ext>
            </a:extLst>
          </p:cNvPr>
          <p:cNvSpPr>
            <a:spLocks noGrp="1"/>
          </p:cNvSpPr>
          <p:nvPr>
            <p:ph idx="19"/>
          </p:nvPr>
        </p:nvSpPr>
        <p:spPr/>
        <p:txBody>
          <a:bodyPr/>
          <a:lstStyle/>
          <a:p>
            <a:r>
              <a:rPr lang="en-US" sz="1600" dirty="0"/>
              <a:t>Lorem ipsum dolor sit amet, consectetuer adipiscing elit. Maecenas porttitor congue massa. Fusce posuere, magna sed pulvinar ultricies, purus lectus malesuada libero, sit amet commodo magna eros quis urna.</a:t>
            </a:r>
          </a:p>
          <a:p>
            <a:r>
              <a:rPr lang="en-US" sz="1600" dirty="0"/>
              <a:t>Nunc viverra imperdiet enim. Fusce est. Vivamus a tellus.</a:t>
            </a:r>
          </a:p>
          <a:p>
            <a:r>
              <a:rPr lang="en-US" sz="1600" dirty="0"/>
              <a:t>Pellentesque habitant morbi tristique senectus et netus et males</a:t>
            </a:r>
          </a:p>
          <a:p>
            <a:r>
              <a:rPr lang="en-US" sz="1600" dirty="0"/>
              <a:t>Pellentesque habitant morbi tristique senectus et netus et malesuada fames ac</a:t>
            </a:r>
          </a:p>
        </p:txBody>
      </p:sp>
      <p:pic>
        <p:nvPicPr>
          <p:cNvPr id="31" name="Picture Placeholder 30" descr="Laptop">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
        <p:nvSpPr>
          <p:cNvPr id="9" name="Content Placeholder 8">
            <a:extLst>
              <a:ext uri="{FF2B5EF4-FFF2-40B4-BE49-F238E27FC236}">
                <a16:creationId xmlns:a16="http://schemas.microsoft.com/office/drawing/2014/main" id="{A1EE8A19-6968-4C81-B180-20FEF61ADEE1}"/>
              </a:ext>
            </a:extLst>
          </p:cNvPr>
          <p:cNvSpPr>
            <a:spLocks noGrp="1"/>
          </p:cNvSpPr>
          <p:nvPr>
            <p:ph idx="20"/>
          </p:nvPr>
        </p:nvSpPr>
        <p:spPr/>
        <p:txBody>
          <a:bodyPr/>
          <a:lstStyle/>
          <a:p>
            <a:r>
              <a:rPr lang="en-US" dirty="0"/>
              <a:t>Topic 02 comes here</a:t>
            </a:r>
          </a:p>
        </p:txBody>
      </p:sp>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p:txBody>
          <a:bodyPr/>
          <a:lstStyle/>
          <a:p>
            <a:fld id="{9EC71654-96A5-4280-94F3-931C61A9F92C}" type="slidenum">
              <a:rPr lang="en-US" smtClean="0"/>
              <a:pPr/>
              <a:t>11</a:t>
            </a:fld>
            <a:endParaRPr lang="en-US" dirty="0"/>
          </a:p>
        </p:txBody>
      </p:sp>
    </p:spTree>
    <p:extLst>
      <p:ext uri="{BB962C8B-B14F-4D97-AF65-F5344CB8AC3E}">
        <p14:creationId xmlns:p14="http://schemas.microsoft.com/office/powerpoint/2010/main" val="269403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FCA16-8D78-4A87-9023-708458E3A4F3}"/>
              </a:ext>
            </a:extLst>
          </p:cNvPr>
          <p:cNvSpPr>
            <a:spLocks noGrp="1"/>
          </p:cNvSpPr>
          <p:nvPr>
            <p:ph type="title"/>
          </p:nvPr>
        </p:nvSpPr>
        <p:spPr/>
        <p:txBody>
          <a:bodyPr/>
          <a:lstStyle/>
          <a:p>
            <a:r>
              <a:rPr lang="en-US" dirty="0"/>
              <a:t>team</a:t>
            </a:r>
          </a:p>
        </p:txBody>
      </p:sp>
      <p:pic>
        <p:nvPicPr>
          <p:cNvPr id="17" name="Picture Placeholder 16">
            <a:extLst>
              <a:ext uri="{FF2B5EF4-FFF2-40B4-BE49-F238E27FC236}">
                <a16:creationId xmlns:a16="http://schemas.microsoft.com/office/drawing/2014/main" id="{CBB1FBB7-8048-6F41-A39C-61BDC2D38BFE}"/>
              </a:ext>
            </a:extLst>
          </p:cNvPr>
          <p:cNvPicPr>
            <a:picLocks noGrp="1" noChangeAspect="1"/>
          </p:cNvPicPr>
          <p:nvPr>
            <p:ph type="pic" sz="quarter" idx="13"/>
          </p:nvPr>
        </p:nvPicPr>
        <p:blipFill>
          <a:blip r:embed="rId3"/>
          <a:srcRect/>
          <a:stretch/>
        </p:blipFill>
        <p:spPr>
          <a:xfrm>
            <a:off x="1028575" y="1848535"/>
            <a:ext cx="1430337" cy="1430337"/>
          </a:xfrm>
        </p:spPr>
      </p:pic>
      <p:sp>
        <p:nvSpPr>
          <p:cNvPr id="9" name="Content Placeholder 8">
            <a:extLst>
              <a:ext uri="{FF2B5EF4-FFF2-40B4-BE49-F238E27FC236}">
                <a16:creationId xmlns:a16="http://schemas.microsoft.com/office/drawing/2014/main" id="{D66C6D21-6780-4D8A-9B6F-582E0BD2DC2E}"/>
              </a:ext>
            </a:extLst>
          </p:cNvPr>
          <p:cNvSpPr>
            <a:spLocks noGrp="1"/>
          </p:cNvSpPr>
          <p:nvPr>
            <p:ph idx="17"/>
          </p:nvPr>
        </p:nvSpPr>
        <p:spPr/>
        <p:txBody>
          <a:bodyPr/>
          <a:lstStyle/>
          <a:p>
            <a:r>
              <a:rPr lang="en-US" dirty="0"/>
              <a:t>Ryan </a:t>
            </a:r>
            <a:r>
              <a:rPr lang="en-US" dirty="0" err="1"/>
              <a:t>Michels</a:t>
            </a:r>
            <a:endParaRPr lang="en-US" dirty="0"/>
          </a:p>
        </p:txBody>
      </p:sp>
      <p:sp>
        <p:nvSpPr>
          <p:cNvPr id="8" name="Content Placeholder 7">
            <a:extLst>
              <a:ext uri="{FF2B5EF4-FFF2-40B4-BE49-F238E27FC236}">
                <a16:creationId xmlns:a16="http://schemas.microsoft.com/office/drawing/2014/main" id="{5935AC4D-C17D-4827-B693-43A34920A5FD}"/>
              </a:ext>
            </a:extLst>
          </p:cNvPr>
          <p:cNvSpPr>
            <a:spLocks noGrp="1"/>
          </p:cNvSpPr>
          <p:nvPr>
            <p:ph idx="1"/>
          </p:nvPr>
        </p:nvSpPr>
        <p:spPr/>
        <p:txBody>
          <a:bodyPr/>
          <a:lstStyle/>
          <a:p>
            <a:endParaRPr lang="en-US" dirty="0"/>
          </a:p>
          <a:p>
            <a:r>
              <a:rPr lang="en-US" dirty="0"/>
              <a:t>Data gathering and manipulation </a:t>
            </a:r>
          </a:p>
        </p:txBody>
      </p:sp>
      <p:pic>
        <p:nvPicPr>
          <p:cNvPr id="19" name="Picture Placeholder 18">
            <a:extLst>
              <a:ext uri="{FF2B5EF4-FFF2-40B4-BE49-F238E27FC236}">
                <a16:creationId xmlns:a16="http://schemas.microsoft.com/office/drawing/2014/main" id="{9F61DE0B-ECF7-B74B-80E5-B602A86B8F81}"/>
              </a:ext>
            </a:extLst>
          </p:cNvPr>
          <p:cNvPicPr>
            <a:picLocks noGrp="1" noChangeAspect="1"/>
          </p:cNvPicPr>
          <p:nvPr>
            <p:ph type="pic" sz="quarter" idx="14"/>
          </p:nvPr>
        </p:nvPicPr>
        <p:blipFill>
          <a:blip r:embed="rId4"/>
          <a:srcRect/>
          <a:stretch/>
        </p:blipFill>
        <p:spPr>
          <a:xfrm>
            <a:off x="3957037" y="1848535"/>
            <a:ext cx="1430337" cy="1430337"/>
          </a:xfrm>
        </p:spPr>
      </p:pic>
      <p:sp>
        <p:nvSpPr>
          <p:cNvPr id="11" name="Content Placeholder 10">
            <a:extLst>
              <a:ext uri="{FF2B5EF4-FFF2-40B4-BE49-F238E27FC236}">
                <a16:creationId xmlns:a16="http://schemas.microsoft.com/office/drawing/2014/main" id="{90DE57B2-448D-4C8D-8B9C-FFDDFB0A9208}"/>
              </a:ext>
            </a:extLst>
          </p:cNvPr>
          <p:cNvSpPr>
            <a:spLocks noGrp="1"/>
          </p:cNvSpPr>
          <p:nvPr>
            <p:ph idx="19"/>
          </p:nvPr>
        </p:nvSpPr>
        <p:spPr/>
        <p:txBody>
          <a:bodyPr/>
          <a:lstStyle/>
          <a:p>
            <a:r>
              <a:rPr lang="en-US" dirty="0"/>
              <a:t>Alla Zbirun</a:t>
            </a:r>
          </a:p>
        </p:txBody>
      </p:sp>
      <p:sp>
        <p:nvSpPr>
          <p:cNvPr id="10" name="Content Placeholder 9">
            <a:extLst>
              <a:ext uri="{FF2B5EF4-FFF2-40B4-BE49-F238E27FC236}">
                <a16:creationId xmlns:a16="http://schemas.microsoft.com/office/drawing/2014/main" id="{CCF1405A-05DA-4553-A7B3-B9592963C6B1}"/>
              </a:ext>
            </a:extLst>
          </p:cNvPr>
          <p:cNvSpPr>
            <a:spLocks noGrp="1"/>
          </p:cNvSpPr>
          <p:nvPr>
            <p:ph idx="18"/>
          </p:nvPr>
        </p:nvSpPr>
        <p:spPr/>
        <p:txBody>
          <a:bodyPr/>
          <a:lstStyle/>
          <a:p>
            <a:endParaRPr lang="en-US" dirty="0"/>
          </a:p>
          <a:p>
            <a:r>
              <a:rPr lang="en-US" dirty="0"/>
              <a:t>Visualizations</a:t>
            </a:r>
          </a:p>
          <a:p>
            <a:endParaRPr lang="en-US" dirty="0"/>
          </a:p>
        </p:txBody>
      </p:sp>
      <p:pic>
        <p:nvPicPr>
          <p:cNvPr id="21" name="Picture Placeholder 20">
            <a:extLst>
              <a:ext uri="{FF2B5EF4-FFF2-40B4-BE49-F238E27FC236}">
                <a16:creationId xmlns:a16="http://schemas.microsoft.com/office/drawing/2014/main" id="{007C99FF-D296-8544-B04B-EA1DBB457808}"/>
              </a:ext>
            </a:extLst>
          </p:cNvPr>
          <p:cNvPicPr>
            <a:picLocks noGrp="1" noChangeAspect="1"/>
          </p:cNvPicPr>
          <p:nvPr>
            <p:ph type="pic" sz="quarter" idx="15"/>
          </p:nvPr>
        </p:nvPicPr>
        <p:blipFill>
          <a:blip r:embed="rId5"/>
          <a:srcRect/>
          <a:stretch/>
        </p:blipFill>
        <p:spPr>
          <a:xfrm>
            <a:off x="6795773" y="1848535"/>
            <a:ext cx="1430337" cy="1430337"/>
          </a:xfrm>
        </p:spPr>
      </p:pic>
      <p:sp>
        <p:nvSpPr>
          <p:cNvPr id="13" name="Content Placeholder 12">
            <a:extLst>
              <a:ext uri="{FF2B5EF4-FFF2-40B4-BE49-F238E27FC236}">
                <a16:creationId xmlns:a16="http://schemas.microsoft.com/office/drawing/2014/main" id="{FB9E2175-1C3C-4B3E-A872-A1B7E6D64D52}"/>
              </a:ext>
            </a:extLst>
          </p:cNvPr>
          <p:cNvSpPr>
            <a:spLocks noGrp="1"/>
          </p:cNvSpPr>
          <p:nvPr>
            <p:ph idx="21"/>
          </p:nvPr>
        </p:nvSpPr>
        <p:spPr/>
        <p:txBody>
          <a:bodyPr/>
          <a:lstStyle/>
          <a:p>
            <a:r>
              <a:rPr lang="en-US" dirty="0"/>
              <a:t>Khalid </a:t>
            </a:r>
            <a:r>
              <a:rPr lang="en-US" dirty="0" err="1"/>
              <a:t>Ettalii</a:t>
            </a:r>
            <a:endParaRPr lang="en-US" dirty="0"/>
          </a:p>
        </p:txBody>
      </p:sp>
      <p:sp>
        <p:nvSpPr>
          <p:cNvPr id="12" name="Content Placeholder 11">
            <a:extLst>
              <a:ext uri="{FF2B5EF4-FFF2-40B4-BE49-F238E27FC236}">
                <a16:creationId xmlns:a16="http://schemas.microsoft.com/office/drawing/2014/main" id="{780C3E07-3509-4911-AFF9-20EA8F12D0A4}"/>
              </a:ext>
            </a:extLst>
          </p:cNvPr>
          <p:cNvSpPr>
            <a:spLocks noGrp="1"/>
          </p:cNvSpPr>
          <p:nvPr>
            <p:ph idx="20"/>
          </p:nvPr>
        </p:nvSpPr>
        <p:spPr/>
        <p:txBody>
          <a:bodyPr/>
          <a:lstStyle/>
          <a:p>
            <a:endParaRPr lang="en-US" dirty="0"/>
          </a:p>
          <a:p>
            <a:r>
              <a:rPr lang="en-US" dirty="0"/>
              <a:t>Interactive Map</a:t>
            </a:r>
          </a:p>
        </p:txBody>
      </p:sp>
      <p:pic>
        <p:nvPicPr>
          <p:cNvPr id="23" name="Picture Placeholder 22">
            <a:extLst>
              <a:ext uri="{FF2B5EF4-FFF2-40B4-BE49-F238E27FC236}">
                <a16:creationId xmlns:a16="http://schemas.microsoft.com/office/drawing/2014/main" id="{A164AE4A-BFE4-F247-8542-C612BD5BFAB9}"/>
              </a:ext>
            </a:extLst>
          </p:cNvPr>
          <p:cNvPicPr>
            <a:picLocks noGrp="1" noChangeAspect="1"/>
          </p:cNvPicPr>
          <p:nvPr>
            <p:ph type="pic" sz="quarter" idx="16"/>
          </p:nvPr>
        </p:nvPicPr>
        <p:blipFill>
          <a:blip r:embed="rId6"/>
          <a:srcRect/>
          <a:stretch/>
        </p:blipFill>
        <p:spPr>
          <a:xfrm>
            <a:off x="9648156" y="1848535"/>
            <a:ext cx="1430337" cy="1430337"/>
          </a:xfrm>
        </p:spPr>
      </p:pic>
      <p:sp>
        <p:nvSpPr>
          <p:cNvPr id="15" name="Content Placeholder 14">
            <a:extLst>
              <a:ext uri="{FF2B5EF4-FFF2-40B4-BE49-F238E27FC236}">
                <a16:creationId xmlns:a16="http://schemas.microsoft.com/office/drawing/2014/main" id="{471C9CF1-70B0-46DB-869F-6DC53668898D}"/>
              </a:ext>
            </a:extLst>
          </p:cNvPr>
          <p:cNvSpPr>
            <a:spLocks noGrp="1"/>
          </p:cNvSpPr>
          <p:nvPr>
            <p:ph idx="23"/>
          </p:nvPr>
        </p:nvSpPr>
        <p:spPr/>
        <p:txBody>
          <a:bodyPr/>
          <a:lstStyle/>
          <a:p>
            <a:r>
              <a:rPr lang="en-US" dirty="0" err="1"/>
              <a:t>Jingui</a:t>
            </a:r>
            <a:r>
              <a:rPr lang="en-US" dirty="0"/>
              <a:t> Xu</a:t>
            </a:r>
          </a:p>
        </p:txBody>
      </p:sp>
      <p:sp>
        <p:nvSpPr>
          <p:cNvPr id="14" name="Content Placeholder 13">
            <a:extLst>
              <a:ext uri="{FF2B5EF4-FFF2-40B4-BE49-F238E27FC236}">
                <a16:creationId xmlns:a16="http://schemas.microsoft.com/office/drawing/2014/main" id="{4EAA9254-229F-4C3E-B078-B8912E5BBE98}"/>
              </a:ext>
            </a:extLst>
          </p:cNvPr>
          <p:cNvSpPr>
            <a:spLocks noGrp="1"/>
          </p:cNvSpPr>
          <p:nvPr>
            <p:ph idx="22"/>
          </p:nvPr>
        </p:nvSpPr>
        <p:spPr/>
        <p:txBody>
          <a:bodyPr/>
          <a:lstStyle/>
          <a:p>
            <a:endParaRPr lang="en-US" dirty="0"/>
          </a:p>
          <a:p>
            <a:r>
              <a:rPr lang="en-US" dirty="0"/>
              <a:t>Dashboard</a:t>
            </a:r>
          </a:p>
          <a:p>
            <a:endParaRPr lang="en-US" dirty="0"/>
          </a:p>
          <a:p>
            <a:r>
              <a:rPr lang="en-US" dirty="0">
                <a:highlight>
                  <a:srgbClr val="FFFF00"/>
                </a:highlight>
              </a:rPr>
              <a:t>PLEASE update your pic</a:t>
            </a:r>
          </a:p>
          <a:p>
            <a:endParaRPr lang="en-US" dirty="0"/>
          </a:p>
        </p:txBody>
      </p:sp>
      <p:sp>
        <p:nvSpPr>
          <p:cNvPr id="3" name="Slide Number Placeholder 2">
            <a:extLst>
              <a:ext uri="{FF2B5EF4-FFF2-40B4-BE49-F238E27FC236}">
                <a16:creationId xmlns:a16="http://schemas.microsoft.com/office/drawing/2014/main" id="{C10F7B49-6C9D-4DBF-AD20-9D4CFAB1CBFD}"/>
              </a:ext>
            </a:extLst>
          </p:cNvPr>
          <p:cNvSpPr>
            <a:spLocks noGrp="1"/>
          </p:cNvSpPr>
          <p:nvPr>
            <p:ph type="sldNum" sz="quarter" idx="12"/>
          </p:nvPr>
        </p:nvSpPr>
        <p:spPr/>
        <p:txBody>
          <a:bodyPr/>
          <a:lstStyle/>
          <a:p>
            <a:fld id="{9EC71654-96A5-4280-94F3-931C61A9F92C}" type="slidenum">
              <a:rPr lang="en-US" smtClean="0"/>
              <a:pPr/>
              <a:t>2</a:t>
            </a:fld>
            <a:endParaRPr lang="en-US" dirty="0"/>
          </a:p>
        </p:txBody>
      </p:sp>
    </p:spTree>
    <p:extLst>
      <p:ext uri="{BB962C8B-B14F-4D97-AF65-F5344CB8AC3E}">
        <p14:creationId xmlns:p14="http://schemas.microsoft.com/office/powerpoint/2010/main" val="435634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p:txBody>
          <a:bodyPr/>
          <a:lstStyle/>
          <a:p>
            <a:r>
              <a:rPr lang="en-US" dirty="0"/>
              <a:t>Project Summary</a:t>
            </a:r>
            <a:br>
              <a:rPr lang="en-US" dirty="0"/>
            </a:br>
            <a:endParaRPr lang="en-US" dirty="0"/>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38961" y="1825625"/>
            <a:ext cx="3991476" cy="4351338"/>
          </a:xfrm>
        </p:spPr>
        <p:txBody>
          <a:bodyPr/>
          <a:lstStyle/>
          <a:p>
            <a:pPr marL="0" indent="0">
              <a:buNone/>
            </a:pPr>
            <a:r>
              <a:rPr lang="en-US" sz="1800" dirty="0"/>
              <a:t>New York City – home to 20 million residents and approximately 65.2 million of tourists in 2018.  While there is much to be desired and praised about NYC, traffic collisions is a concern.  Whether one is planning a visit or running your errands, one generally likes to know when and where to go or avoid going.</a:t>
            </a:r>
          </a:p>
          <a:p>
            <a:pPr marL="0" indent="0">
              <a:buNone/>
            </a:pPr>
            <a:endParaRPr lang="en-US" sz="1800" dirty="0"/>
          </a:p>
          <a:p>
            <a:pPr marL="0" indent="0">
              <a:buNone/>
            </a:pPr>
            <a:r>
              <a:rPr lang="en-US" sz="1800" dirty="0"/>
              <a:t>Our presentation will provide helpful tools about the the traffic collisions in the City and where/when they occur to assist in trip planning.</a:t>
            </a:r>
          </a:p>
          <a:p>
            <a:pPr marL="0" indent="0">
              <a:buNone/>
            </a:pPr>
            <a:endParaRPr lang="en-US" sz="1800" dirty="0"/>
          </a:p>
          <a:p>
            <a:pPr marL="0" indent="0">
              <a:buNone/>
            </a:pPr>
            <a:endParaRPr lang="en-US" sz="1800" dirty="0"/>
          </a:p>
        </p:txBody>
      </p:sp>
      <p:pic>
        <p:nvPicPr>
          <p:cNvPr id="7" name="Picture Placeholder 6" descr="skycraper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3</a:t>
            </a:fld>
            <a:endParaRPr lang="en-US" dirty="0"/>
          </a:p>
        </p:txBody>
      </p:sp>
    </p:spTree>
    <p:extLst>
      <p:ext uri="{BB962C8B-B14F-4D97-AF65-F5344CB8AC3E}">
        <p14:creationId xmlns:p14="http://schemas.microsoft.com/office/powerpoint/2010/main" val="433561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A9A18-93E0-4615-B7AA-B8C8FBB14464}"/>
              </a:ext>
            </a:extLst>
          </p:cNvPr>
          <p:cNvSpPr>
            <a:spLocks noGrp="1"/>
          </p:cNvSpPr>
          <p:nvPr>
            <p:ph type="title"/>
          </p:nvPr>
        </p:nvSpPr>
        <p:spPr/>
        <p:txBody>
          <a:bodyPr/>
          <a:lstStyle/>
          <a:p>
            <a:r>
              <a:rPr lang="en-US" dirty="0"/>
              <a:t>Data Collection</a:t>
            </a:r>
            <a:br>
              <a:rPr lang="en-US" dirty="0"/>
            </a:br>
            <a:endParaRPr lang="en-US" dirty="0"/>
          </a:p>
        </p:txBody>
      </p:sp>
      <p:sp>
        <p:nvSpPr>
          <p:cNvPr id="3" name="Content Placeholder 2">
            <a:extLst>
              <a:ext uri="{FF2B5EF4-FFF2-40B4-BE49-F238E27FC236}">
                <a16:creationId xmlns:a16="http://schemas.microsoft.com/office/drawing/2014/main" id="{B91B32C0-5E61-447F-9557-57AF415D6FE9}"/>
              </a:ext>
            </a:extLst>
          </p:cNvPr>
          <p:cNvSpPr>
            <a:spLocks noGrp="1"/>
          </p:cNvSpPr>
          <p:nvPr>
            <p:ph idx="1"/>
          </p:nvPr>
        </p:nvSpPr>
        <p:spPr>
          <a:xfrm>
            <a:off x="513875" y="1356995"/>
            <a:ext cx="4151027" cy="4351338"/>
          </a:xfrm>
        </p:spPr>
        <p:txBody>
          <a:bodyPr/>
          <a:lstStyle/>
          <a:p>
            <a:pPr marL="0" indent="0">
              <a:buNone/>
            </a:pPr>
            <a:r>
              <a:rPr lang="en-US" sz="1800" dirty="0"/>
              <a:t>Our data was taken from NYC’s </a:t>
            </a:r>
            <a:r>
              <a:rPr lang="en-US" sz="1800" dirty="0" err="1"/>
              <a:t>OpenData</a:t>
            </a:r>
            <a:r>
              <a:rPr lang="en-US" sz="1800" dirty="0"/>
              <a:t> repository which hosts a public dataset on motor vehicle collisions in NYC. </a:t>
            </a:r>
          </a:p>
          <a:p>
            <a:pPr marL="0" indent="0">
              <a:buNone/>
            </a:pPr>
            <a:r>
              <a:rPr lang="en-US" sz="1800" dirty="0"/>
              <a:t>A CSV file of the data was obtained containing over 1 million entries, with each row in the dataset having general information on the collision-such as time and place of the accident. </a:t>
            </a:r>
          </a:p>
          <a:p>
            <a:pPr marL="0" indent="0">
              <a:buNone/>
            </a:pPr>
            <a:r>
              <a:rPr lang="en-US" sz="1800" dirty="0"/>
              <a:t>To prepare for later analysis, basic data cleaning was performed on the dataset, broken down into these steps:</a:t>
            </a:r>
          </a:p>
          <a:p>
            <a:pPr lvl="1"/>
            <a:r>
              <a:rPr lang="en-US" sz="1400" dirty="0"/>
              <a:t>Extract only data from the years 2017-2019.</a:t>
            </a:r>
          </a:p>
          <a:p>
            <a:pPr lvl="1"/>
            <a:r>
              <a:rPr lang="en-US" sz="1400" dirty="0"/>
              <a:t>Remove entries with null values in key columns relevant to our analysis.</a:t>
            </a:r>
          </a:p>
          <a:p>
            <a:pPr lvl="1"/>
            <a:r>
              <a:rPr lang="en-US" sz="1400" dirty="0"/>
              <a:t>Create new values/columns from existing data to be later used in further analysis.</a:t>
            </a:r>
          </a:p>
          <a:p>
            <a:pPr marL="0" indent="0">
              <a:buNone/>
            </a:pPr>
            <a:r>
              <a:rPr lang="en-US" sz="1800" dirty="0"/>
              <a:t>Once the data was refined and cleaned, it was stored in a database, which was accessed for analysis and visualizations. </a:t>
            </a:r>
          </a:p>
        </p:txBody>
      </p:sp>
      <p:pic>
        <p:nvPicPr>
          <p:cNvPr id="7" name="Picture Placeholder 6" descr="skyscrapers">
            <a:extLst>
              <a:ext uri="{FF2B5EF4-FFF2-40B4-BE49-F238E27FC236}">
                <a16:creationId xmlns:a16="http://schemas.microsoft.com/office/drawing/2014/main" id="{29305ED8-D39E-4A20-A7CB-7EC58B3E325D}"/>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4" name="Slide Number Placeholder 3">
            <a:extLst>
              <a:ext uri="{FF2B5EF4-FFF2-40B4-BE49-F238E27FC236}">
                <a16:creationId xmlns:a16="http://schemas.microsoft.com/office/drawing/2014/main" id="{0BDDBFEE-BC50-46CF-AB8F-D145B99B57A6}"/>
              </a:ext>
            </a:extLst>
          </p:cNvPr>
          <p:cNvSpPr>
            <a:spLocks noGrp="1"/>
          </p:cNvSpPr>
          <p:nvPr>
            <p:ph type="sldNum" sz="quarter" idx="12"/>
          </p:nvPr>
        </p:nvSpPr>
        <p:spPr/>
        <p:txBody>
          <a:bodyPr/>
          <a:lstStyle/>
          <a:p>
            <a:fld id="{9EC71654-96A5-4280-94F3-931C61A9F92C}" type="slidenum">
              <a:rPr lang="en-US" smtClean="0"/>
              <a:pPr/>
              <a:t>4</a:t>
            </a:fld>
            <a:endParaRPr lang="en-US" dirty="0"/>
          </a:p>
        </p:txBody>
      </p:sp>
    </p:spTree>
    <p:extLst>
      <p:ext uri="{BB962C8B-B14F-4D97-AF65-F5344CB8AC3E}">
        <p14:creationId xmlns:p14="http://schemas.microsoft.com/office/powerpoint/2010/main" val="961730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the </a:t>
            </a:r>
            <a:r>
              <a:rPr lang="en-US" dirty="0" err="1"/>
              <a:t>datatable</a:t>
            </a:r>
            <a:endParaRPr lang="en-US" dirty="0"/>
          </a:p>
        </p:txBody>
      </p:sp>
      <p:sp>
        <p:nvSpPr>
          <p:cNvPr id="4" name="Slide Number Placeholder 3"/>
          <p:cNvSpPr>
            <a:spLocks noGrp="1"/>
          </p:cNvSpPr>
          <p:nvPr>
            <p:ph type="sldNum" sz="quarter" idx="12"/>
          </p:nvPr>
        </p:nvSpPr>
        <p:spPr/>
        <p:txBody>
          <a:bodyPr/>
          <a:lstStyle/>
          <a:p>
            <a:r>
              <a:rPr lang="en-US" dirty="0"/>
              <a:t>9</a:t>
            </a:r>
          </a:p>
        </p:txBody>
      </p:sp>
      <p:pic>
        <p:nvPicPr>
          <p:cNvPr id="3" name="Picture 2" descr="A picture containing street&#10;&#10;Description automatically generated">
            <a:extLst>
              <a:ext uri="{FF2B5EF4-FFF2-40B4-BE49-F238E27FC236}">
                <a16:creationId xmlns:a16="http://schemas.microsoft.com/office/drawing/2014/main" id="{1CD68B72-4625-D345-A3B7-27A3BC4B2F00}"/>
              </a:ext>
            </a:extLst>
          </p:cNvPr>
          <p:cNvPicPr>
            <a:picLocks noChangeAspect="1"/>
          </p:cNvPicPr>
          <p:nvPr/>
        </p:nvPicPr>
        <p:blipFill>
          <a:blip r:embed="rId3"/>
          <a:stretch>
            <a:fillRect/>
          </a:stretch>
        </p:blipFill>
        <p:spPr>
          <a:xfrm>
            <a:off x="380795" y="2049831"/>
            <a:ext cx="11420886" cy="2758338"/>
          </a:xfrm>
          <a:prstGeom prst="rect">
            <a:avLst/>
          </a:prstGeom>
        </p:spPr>
      </p:pic>
      <p:sp>
        <p:nvSpPr>
          <p:cNvPr id="2" name="TextBox 1">
            <a:extLst>
              <a:ext uri="{FF2B5EF4-FFF2-40B4-BE49-F238E27FC236}">
                <a16:creationId xmlns:a16="http://schemas.microsoft.com/office/drawing/2014/main" id="{C2A15F88-12A3-4FA0-A6F8-04CE6EAB0465}"/>
              </a:ext>
            </a:extLst>
          </p:cNvPr>
          <p:cNvSpPr txBox="1"/>
          <p:nvPr/>
        </p:nvSpPr>
        <p:spPr>
          <a:xfrm>
            <a:off x="667265" y="5214551"/>
            <a:ext cx="10886303" cy="369332"/>
          </a:xfrm>
          <a:prstGeom prst="rect">
            <a:avLst/>
          </a:prstGeom>
          <a:noFill/>
        </p:spPr>
        <p:txBody>
          <a:bodyPr wrap="square" rtlCol="0">
            <a:spAutoFit/>
          </a:bodyPr>
          <a:lstStyle/>
          <a:p>
            <a:r>
              <a:rPr lang="en-US" dirty="0"/>
              <a:t> </a:t>
            </a:r>
            <a:r>
              <a:rPr lang="en-US" b="1" dirty="0"/>
              <a:t>Let’s switch over to the website – </a:t>
            </a:r>
            <a:r>
              <a:rPr lang="en-US" b="1" dirty="0">
                <a:highlight>
                  <a:srgbClr val="FFFF00"/>
                </a:highlight>
              </a:rPr>
              <a:t>J let’s include live link to the website here</a:t>
            </a:r>
          </a:p>
        </p:txBody>
      </p:sp>
    </p:spTree>
    <p:extLst>
      <p:ext uri="{BB962C8B-B14F-4D97-AF65-F5344CB8AC3E}">
        <p14:creationId xmlns:p14="http://schemas.microsoft.com/office/powerpoint/2010/main" val="688656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6</a:t>
            </a:fld>
            <a:endParaRPr lang="en-US" dirty="0"/>
          </a:p>
        </p:txBody>
      </p:sp>
      <p:sp>
        <p:nvSpPr>
          <p:cNvPr id="4" name="Text Placeholder 3">
            <a:extLst>
              <a:ext uri="{FF2B5EF4-FFF2-40B4-BE49-F238E27FC236}">
                <a16:creationId xmlns:a16="http://schemas.microsoft.com/office/drawing/2014/main" id="{96B90430-B003-4C4C-8B74-1F2E2A8E8C84}"/>
              </a:ext>
            </a:extLst>
          </p:cNvPr>
          <p:cNvSpPr>
            <a:spLocks noGrp="1"/>
          </p:cNvSpPr>
          <p:nvPr>
            <p:ph type="body" idx="1"/>
          </p:nvPr>
        </p:nvSpPr>
        <p:spPr/>
        <p:txBody>
          <a:bodyPr/>
          <a:lstStyle/>
          <a:p>
            <a:endParaRPr lang="en-US"/>
          </a:p>
        </p:txBody>
      </p:sp>
      <p:sp>
        <p:nvSpPr>
          <p:cNvPr id="8" name="Content Placeholder 7">
            <a:extLst>
              <a:ext uri="{FF2B5EF4-FFF2-40B4-BE49-F238E27FC236}">
                <a16:creationId xmlns:a16="http://schemas.microsoft.com/office/drawing/2014/main" id="{5B70F4F8-1D64-4CC7-BFD7-7638A0E903F9}"/>
              </a:ext>
            </a:extLst>
          </p:cNvPr>
          <p:cNvSpPr>
            <a:spLocks noGrp="1"/>
          </p:cNvSpPr>
          <p:nvPr>
            <p:ph sz="quarter" idx="4"/>
          </p:nvPr>
        </p:nvSpPr>
        <p:spPr>
          <a:xfrm>
            <a:off x="8217243" y="2136368"/>
            <a:ext cx="3341387" cy="2905189"/>
          </a:xfrm>
        </p:spPr>
        <p:txBody>
          <a:bodyPr>
            <a:normAutofit/>
          </a:bodyPr>
          <a:lstStyle/>
          <a:p>
            <a:pPr marL="0" indent="0">
              <a:buNone/>
            </a:pPr>
            <a:endParaRPr lang="en-US" sz="1800" dirty="0"/>
          </a:p>
          <a:p>
            <a:pPr marL="0" indent="0">
              <a:buNone/>
            </a:pPr>
            <a:r>
              <a:rPr lang="en-US" sz="1800" dirty="0"/>
              <a:t>We analyzed the data on annual, monthly, weekly and hourly basis and found that occurrence of the accidents round the boroughs is fairly consistent from one period to the other, as was illustrated on the charts we saw on the website and shown on this three year comparative bar chart.</a:t>
            </a:r>
          </a:p>
          <a:p>
            <a:pPr marL="0" indent="0">
              <a:buNone/>
            </a:pPr>
            <a:endParaRPr lang="en-US" sz="1800" dirty="0"/>
          </a:p>
        </p:txBody>
      </p:sp>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p:txBody>
          <a:bodyPr/>
          <a:lstStyle/>
          <a:p>
            <a:r>
              <a:rPr lang="en-US" dirty="0"/>
              <a:t>Summary of NYC Traffic Collisions</a:t>
            </a:r>
          </a:p>
        </p:txBody>
      </p:sp>
      <p:graphicFrame>
        <p:nvGraphicFramePr>
          <p:cNvPr id="6" name="Chart 5" descr="column chart">
            <a:extLst>
              <a:ext uri="{FF2B5EF4-FFF2-40B4-BE49-F238E27FC236}">
                <a16:creationId xmlns:a16="http://schemas.microsoft.com/office/drawing/2014/main" id="{C062A1BC-6630-4B2A-9929-8780DBCEC3DB}"/>
              </a:ext>
            </a:extLst>
          </p:cNvPr>
          <p:cNvGraphicFramePr/>
          <p:nvPr>
            <p:extLst>
              <p:ext uri="{D42A27DB-BD31-4B8C-83A1-F6EECF244321}">
                <p14:modId xmlns:p14="http://schemas.microsoft.com/office/powerpoint/2010/main" val="4167455977"/>
              </p:ext>
            </p:extLst>
          </p:nvPr>
        </p:nvGraphicFramePr>
        <p:xfrm>
          <a:off x="515938" y="1616856"/>
          <a:ext cx="7330603" cy="440088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69930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B985D-7833-4E74-AA1C-E9A4BC3CC6D1}"/>
              </a:ext>
            </a:extLst>
          </p:cNvPr>
          <p:cNvSpPr>
            <a:spLocks noGrp="1"/>
          </p:cNvSpPr>
          <p:nvPr>
            <p:ph type="title"/>
          </p:nvPr>
        </p:nvSpPr>
        <p:spPr/>
        <p:txBody>
          <a:bodyPr/>
          <a:lstStyle/>
          <a:p>
            <a:r>
              <a:rPr lang="en-US" dirty="0"/>
              <a:t>Conclusions</a:t>
            </a:r>
          </a:p>
        </p:txBody>
      </p:sp>
      <p:pic>
        <p:nvPicPr>
          <p:cNvPr id="83" name="Picture Placeholder 82" descr="Bar chart">
            <a:extLst>
              <a:ext uri="{FF2B5EF4-FFF2-40B4-BE49-F238E27FC236}">
                <a16:creationId xmlns:a16="http://schemas.microsoft.com/office/drawing/2014/main" id="{C881BE4E-5D69-E447-A036-5172F6570748}"/>
              </a:ext>
            </a:extLst>
          </p:cNvPr>
          <p:cNvPicPr>
            <a:picLocks noGrp="1" noChangeAspect="1"/>
          </p:cNvPicPr>
          <p:nvPr>
            <p:ph type="pic" sz="quarter" idx="17"/>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sp>
        <p:nvSpPr>
          <p:cNvPr id="7" name="Content Placeholder 6">
            <a:extLst>
              <a:ext uri="{FF2B5EF4-FFF2-40B4-BE49-F238E27FC236}">
                <a16:creationId xmlns:a16="http://schemas.microsoft.com/office/drawing/2014/main" id="{2E37A9B0-8DFC-4474-9F0A-612E661EF4EC}"/>
              </a:ext>
            </a:extLst>
          </p:cNvPr>
          <p:cNvSpPr>
            <a:spLocks noGrp="1"/>
          </p:cNvSpPr>
          <p:nvPr>
            <p:ph idx="15"/>
          </p:nvPr>
        </p:nvSpPr>
        <p:spPr/>
        <p:txBody>
          <a:bodyPr/>
          <a:lstStyle/>
          <a:p>
            <a:r>
              <a:rPr lang="en-US" dirty="0"/>
              <a:t>When to come</a:t>
            </a:r>
          </a:p>
        </p:txBody>
      </p:sp>
      <p:sp>
        <p:nvSpPr>
          <p:cNvPr id="3" name="Content Placeholder 2">
            <a:extLst>
              <a:ext uri="{FF2B5EF4-FFF2-40B4-BE49-F238E27FC236}">
                <a16:creationId xmlns:a16="http://schemas.microsoft.com/office/drawing/2014/main" id="{09548D1D-2547-44FC-BACD-2BCD769E2662}"/>
              </a:ext>
            </a:extLst>
          </p:cNvPr>
          <p:cNvSpPr>
            <a:spLocks noGrp="1"/>
          </p:cNvSpPr>
          <p:nvPr>
            <p:ph idx="1"/>
          </p:nvPr>
        </p:nvSpPr>
        <p:spPr/>
        <p:txBody>
          <a:bodyPr>
            <a:normAutofit/>
          </a:bodyPr>
          <a:lstStyle/>
          <a:p>
            <a:endParaRPr lang="en-US" sz="1400" dirty="0"/>
          </a:p>
          <a:p>
            <a:r>
              <a:rPr lang="en-US" sz="1400" dirty="0"/>
              <a:t>Our analysis shows that accidents occur throughout the NYC Boroughs in a reasonably consistent manner with Brooklyn holding the highest number of accidents and Staten Island the least.  Further, occurrence of accidents is reasonably leveled throughout the year and weekdays.  Bottom line – NYC is a busy place and you got to pay attention.  Use our map app to gain more awareness about the areas you intend to visit. </a:t>
            </a:r>
          </a:p>
        </p:txBody>
      </p:sp>
      <p:pic>
        <p:nvPicPr>
          <p:cNvPr id="22" name="Picture Placeholder 21" descr="downtown area at dusk">
            <a:extLst>
              <a:ext uri="{FF2B5EF4-FFF2-40B4-BE49-F238E27FC236}">
                <a16:creationId xmlns:a16="http://schemas.microsoft.com/office/drawing/2014/main" id="{900B31E0-725B-4414-BD86-F34DA104673A}"/>
              </a:ext>
            </a:extLst>
          </p:cNvPr>
          <p:cNvPicPr>
            <a:picLocks noGrp="1" noChangeAspect="1"/>
          </p:cNvPicPr>
          <p:nvPr>
            <p:ph type="pic" sz="quarter" idx="13"/>
          </p:nvPr>
        </p:nvPicPr>
        <p:blipFill>
          <a:blip r:embed="rId5" cstate="print">
            <a:extLst>
              <a:ext uri="{28A0092B-C50C-407E-A947-70E740481C1C}">
                <a14:useLocalDpi xmlns:a14="http://schemas.microsoft.com/office/drawing/2010/main"/>
              </a:ext>
            </a:extLst>
          </a:blip>
          <a:srcRect/>
          <a:stretch>
            <a:fillRect/>
          </a:stretch>
        </p:blipFill>
        <p:spPr/>
      </p:pic>
      <p:pic>
        <p:nvPicPr>
          <p:cNvPr id="85" name="Picture Placeholder 84" descr="Single gear">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a:fillRect/>
          </a:stretch>
        </p:blipFill>
        <p:spPr/>
      </p:pic>
      <p:sp>
        <p:nvSpPr>
          <p:cNvPr id="8" name="Content Placeholder 7">
            <a:extLst>
              <a:ext uri="{FF2B5EF4-FFF2-40B4-BE49-F238E27FC236}">
                <a16:creationId xmlns:a16="http://schemas.microsoft.com/office/drawing/2014/main" id="{D78F2DCC-A50E-40A1-81F9-70371D4AA42F}"/>
              </a:ext>
            </a:extLst>
          </p:cNvPr>
          <p:cNvSpPr>
            <a:spLocks noGrp="1"/>
          </p:cNvSpPr>
          <p:nvPr>
            <p:ph idx="16"/>
          </p:nvPr>
        </p:nvSpPr>
        <p:spPr/>
        <p:txBody>
          <a:bodyPr/>
          <a:lstStyle/>
          <a:p>
            <a:r>
              <a:rPr lang="en-US" dirty="0"/>
              <a:t>Areas to avoid</a:t>
            </a:r>
          </a:p>
        </p:txBody>
      </p:sp>
      <p:sp>
        <p:nvSpPr>
          <p:cNvPr id="6" name="Content Placeholder 5">
            <a:extLst>
              <a:ext uri="{FF2B5EF4-FFF2-40B4-BE49-F238E27FC236}">
                <a16:creationId xmlns:a16="http://schemas.microsoft.com/office/drawing/2014/main" id="{5CD639B0-7991-4B2B-9E50-32064EB91255}"/>
              </a:ext>
            </a:extLst>
          </p:cNvPr>
          <p:cNvSpPr>
            <a:spLocks noGrp="1"/>
          </p:cNvSpPr>
          <p:nvPr>
            <p:ph idx="14"/>
          </p:nvPr>
        </p:nvSpPr>
        <p:spPr/>
        <p:txBody>
          <a:bodyPr>
            <a:normAutofit/>
          </a:bodyPr>
          <a:lstStyle/>
          <a:p>
            <a:endParaRPr lang="en-US" sz="1400" dirty="0"/>
          </a:p>
          <a:p>
            <a:r>
              <a:rPr lang="en-US" sz="1400" dirty="0"/>
              <a:t>Accidents are the part of everyday living in NYC, when planning a trip refer to the map app on our website to identify ongoing concerns in the areas you are interested to visit and alert.</a:t>
            </a:r>
          </a:p>
          <a:p>
            <a:r>
              <a:rPr lang="en-US" sz="1400" dirty="0"/>
              <a:t> </a:t>
            </a:r>
          </a:p>
        </p:txBody>
      </p:sp>
      <p:sp>
        <p:nvSpPr>
          <p:cNvPr id="4" name="Slide Number Placeholder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a:lstStyle/>
          <a:p>
            <a:fld id="{9EC71654-96A5-4280-94F3-931C61A9F92C}" type="slidenum">
              <a:rPr lang="en-US" smtClean="0"/>
              <a:pPr/>
              <a:t>7</a:t>
            </a:fld>
            <a:endParaRPr lang="en-US" dirty="0"/>
          </a:p>
        </p:txBody>
      </p:sp>
    </p:spTree>
    <p:extLst>
      <p:ext uri="{BB962C8B-B14F-4D97-AF65-F5344CB8AC3E}">
        <p14:creationId xmlns:p14="http://schemas.microsoft.com/office/powerpoint/2010/main" val="460269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08B8-3DB3-4637-AE23-B8DB96D9FCEC}"/>
              </a:ext>
            </a:extLst>
          </p:cNvPr>
          <p:cNvSpPr>
            <a:spLocks noGrp="1"/>
          </p:cNvSpPr>
          <p:nvPr>
            <p:ph type="ctrTitle"/>
          </p:nvPr>
        </p:nvSpPr>
        <p:spPr>
          <a:xfrm>
            <a:off x="6343650" y="3323968"/>
            <a:ext cx="5143500" cy="940128"/>
          </a:xfrm>
        </p:spPr>
        <p:txBody>
          <a:bodyPr/>
          <a:lstStyle/>
          <a:p>
            <a:r>
              <a:rPr lang="en-US" sz="3600" dirty="0"/>
              <a:t>Questions ?</a:t>
            </a:r>
          </a:p>
        </p:txBody>
      </p:sp>
      <p:pic>
        <p:nvPicPr>
          <p:cNvPr id="10" name="Picture Placeholder 9" descr="city scape">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167172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cityscape">
            <a:extLst>
              <a:ext uri="{FF2B5EF4-FFF2-40B4-BE49-F238E27FC236}">
                <a16:creationId xmlns:a16="http://schemas.microsoft.com/office/drawing/2014/main" id="{3A7EDB62-3E60-F44C-AE34-9495623E004A}"/>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
        <p:nvSpPr>
          <p:cNvPr id="7" name="Title 6">
            <a:extLst>
              <a:ext uri="{FF2B5EF4-FFF2-40B4-BE49-F238E27FC236}">
                <a16:creationId xmlns:a16="http://schemas.microsoft.com/office/drawing/2014/main" id="{39B0EC6D-03DD-4CEE-9979-34A964DCA45D}"/>
              </a:ext>
            </a:extLst>
          </p:cNvPr>
          <p:cNvSpPr>
            <a:spLocks noGrp="1"/>
          </p:cNvSpPr>
          <p:nvPr>
            <p:ph type="title"/>
          </p:nvPr>
        </p:nvSpPr>
        <p:spPr/>
        <p:txBody>
          <a:bodyPr/>
          <a:lstStyle/>
          <a:p>
            <a:r>
              <a:rPr lang="en-US" dirty="0"/>
              <a:t>Thank you</a:t>
            </a:r>
          </a:p>
        </p:txBody>
      </p:sp>
      <p:sp>
        <p:nvSpPr>
          <p:cNvPr id="2" name="Subtitle 1">
            <a:extLst>
              <a:ext uri="{FF2B5EF4-FFF2-40B4-BE49-F238E27FC236}">
                <a16:creationId xmlns:a16="http://schemas.microsoft.com/office/drawing/2014/main" id="{10F9F51E-A3D5-4726-BACE-D5CDD8A46429}"/>
              </a:ext>
            </a:extLst>
          </p:cNvPr>
          <p:cNvSpPr>
            <a:spLocks noGrp="1"/>
          </p:cNvSpPr>
          <p:nvPr>
            <p:ph type="subTitle" idx="1"/>
          </p:nvPr>
        </p:nvSpPr>
        <p:spPr/>
        <p:txBody>
          <a:bodyPr/>
          <a:lstStyle/>
          <a:p>
            <a:r>
              <a:rPr lang="en-US" dirty="0">
                <a:highlight>
                  <a:srgbClr val="FFFF00"/>
                </a:highlight>
              </a:rPr>
              <a:t>Flora@contoso.com</a:t>
            </a:r>
          </a:p>
        </p:txBody>
      </p:sp>
      <p:sp>
        <p:nvSpPr>
          <p:cNvPr id="5" name="Text Placeholder 4">
            <a:extLst>
              <a:ext uri="{FF2B5EF4-FFF2-40B4-BE49-F238E27FC236}">
                <a16:creationId xmlns:a16="http://schemas.microsoft.com/office/drawing/2014/main" id="{F91501E1-4EA1-44EB-AF62-6F74678A2331}"/>
              </a:ext>
            </a:extLst>
          </p:cNvPr>
          <p:cNvSpPr>
            <a:spLocks noGrp="1"/>
          </p:cNvSpPr>
          <p:nvPr>
            <p:ph type="body" sz="quarter" idx="11"/>
          </p:nvPr>
        </p:nvSpPr>
        <p:spPr/>
        <p:txBody>
          <a:bodyPr/>
          <a:lstStyle/>
          <a:p>
            <a:r>
              <a:rPr lang="en-US" dirty="0">
                <a:highlight>
                  <a:srgbClr val="FFFF00"/>
                </a:highlight>
                <a:hlinkClick r:id="rId4"/>
              </a:rPr>
              <a:t>http://www.contoso.com/</a:t>
            </a:r>
            <a:r>
              <a:rPr lang="en-US" dirty="0">
                <a:highlight>
                  <a:srgbClr val="FFFF00"/>
                </a:highlight>
              </a:rPr>
              <a:t> </a:t>
            </a:r>
          </a:p>
        </p:txBody>
      </p:sp>
    </p:spTree>
    <p:extLst>
      <p:ext uri="{BB962C8B-B14F-4D97-AF65-F5344CB8AC3E}">
        <p14:creationId xmlns:p14="http://schemas.microsoft.com/office/powerpoint/2010/main" val="2928802494"/>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EA9B47F-3DD8-4645-81DC-B88780643C07}">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B0C07E3D-60A7-4F4E-8208-D9CCD01982C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Blue spheres presentation</Template>
  <TotalTime>0</TotalTime>
  <Words>654</Words>
  <Application>Microsoft Office PowerPoint</Application>
  <PresentationFormat>Widescreen</PresentationFormat>
  <Paragraphs>79</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Corbel</vt:lpstr>
      <vt:lpstr>Office Theme</vt:lpstr>
      <vt:lpstr>TRAFFIC COLLISIONS IN nyc</vt:lpstr>
      <vt:lpstr>team</vt:lpstr>
      <vt:lpstr>Project Summary </vt:lpstr>
      <vt:lpstr>Data Collection </vt:lpstr>
      <vt:lpstr>the datatable</vt:lpstr>
      <vt:lpstr>Summary of NYC Traffic Collisions</vt:lpstr>
      <vt:lpstr>Conclusions</vt:lpstr>
      <vt:lpstr>Questions ?</vt:lpstr>
      <vt:lpstr>Thank you</vt:lpstr>
      <vt:lpstr>PowerPoint Presentation</vt:lpstr>
      <vt:lpstr>Open for use if we want 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2019-12-04T00:27:59Z</dcterms:created>
  <dcterms:modified xsi:type="dcterms:W3CDTF">2019-12-05T03:57:27Z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